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8"/>
  </p:notesMasterIdLst>
  <p:sldIdLst>
    <p:sldId id="274" r:id="rId2"/>
    <p:sldId id="275" r:id="rId3"/>
    <p:sldId id="276" r:id="rId4"/>
    <p:sldId id="277" r:id="rId5"/>
    <p:sldId id="278" r:id="rId6"/>
    <p:sldId id="279"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AD5ECBC-3F64-4F24-864F-A96ABBB275AA}" type="datetimeFigureOut">
              <a:rPr lang="ar-IQ" smtClean="0"/>
              <a:t>26/04/1441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0C466D9-B2D1-4E77-9F01-FC89E80595B1}" type="slidenum">
              <a:rPr lang="ar-IQ" smtClean="0"/>
              <a:t>‹#›</a:t>
            </a:fld>
            <a:endParaRPr lang="ar-IQ"/>
          </a:p>
        </p:txBody>
      </p:sp>
    </p:spTree>
    <p:extLst>
      <p:ext uri="{BB962C8B-B14F-4D97-AF65-F5344CB8AC3E}">
        <p14:creationId xmlns:p14="http://schemas.microsoft.com/office/powerpoint/2010/main" val="307530640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80C466D9-B2D1-4E77-9F01-FC89E80595B1}" type="slidenum">
              <a:rPr lang="ar-IQ" smtClean="0"/>
              <a:t>1</a:t>
            </a:fld>
            <a:endParaRPr lang="ar-IQ"/>
          </a:p>
        </p:txBody>
      </p:sp>
    </p:spTree>
    <p:extLst>
      <p:ext uri="{BB962C8B-B14F-4D97-AF65-F5344CB8AC3E}">
        <p14:creationId xmlns:p14="http://schemas.microsoft.com/office/powerpoint/2010/main" val="2712116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26/04/1441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26/04/1441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26/04/1441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26/04/1441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26/04/1441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26/04/1441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26/04/1441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19672" y="3244334"/>
            <a:ext cx="4608511" cy="1015663"/>
          </a:xfrm>
          <a:prstGeom prst="rect">
            <a:avLst/>
          </a:prstGeom>
        </p:spPr>
        <p:txBody>
          <a:bodyPr wrap="square">
            <a:spAutoFit/>
          </a:bodyPr>
          <a:lstStyle/>
          <a:p>
            <a:r>
              <a:rPr lang="ar-IQ" sz="6000" b="1" dirty="0"/>
              <a:t>المحاضرة الرابعة </a:t>
            </a:r>
          </a:p>
        </p:txBody>
      </p:sp>
    </p:spTree>
    <p:extLst>
      <p:ext uri="{BB962C8B-B14F-4D97-AF65-F5344CB8AC3E}">
        <p14:creationId xmlns:p14="http://schemas.microsoft.com/office/powerpoint/2010/main" val="3747034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47664" y="335846"/>
            <a:ext cx="6502491" cy="4247317"/>
          </a:xfrm>
          <a:prstGeom prst="rect">
            <a:avLst/>
          </a:prstGeom>
        </p:spPr>
        <p:txBody>
          <a:bodyPr wrap="square">
            <a:spAutoFit/>
          </a:bodyPr>
          <a:lstStyle/>
          <a:p>
            <a:r>
              <a:rPr lang="ar-IQ" dirty="0"/>
              <a:t> </a:t>
            </a:r>
            <a:r>
              <a:rPr lang="ar-IQ" b="1" dirty="0"/>
              <a:t>أن الخدمة "أنشطة، أداء، فعاليات، …"، تتضمن عناصر أو منافعاً غير ملموسة، ويؤديها مقدمها  بهدف إشباع الحاجات المتجددة للمستفيدين وإرضائهم .وعدم إمكانية حيازة الخدمة (انتقال ملكيتها من مقدمها إلى المستفيد منها)، ضمناً او بشكل واضح وإنتاجها حين الطلب . والخدمة هي حصيلة إدارة العاملين من جهة، وإدارة العلاقات مع المستفيدين من جهة أخرى، ونجاح إدارتها مرتبط بإدارة (الوقت، وخبرة العاملين، والتقمص العاطفي، والسمعة ..)، وهي قد تقدم للأفراد كـ (حلاقة الشعر)، أو للمنظمات كـ (قروض المصارف)، أو لكليهما كـ (الطاقة الكهربائية).اوهي أشياء تُدرك بالحواس وتقدم بالاعتماد على الجهد البشري كـ (التعليم الذي توجه فيه جهود التدريسيين لتعليم الطلبة)، أو الآلي كـ (الخدمات المصرفية الآلية)، وتقدم ايضاً العديد من الخدمات باستخدام سلع ملموسة كـ (المكائن،  والأطعمة، .. ).</a:t>
            </a:r>
          </a:p>
          <a:p>
            <a:r>
              <a:rPr lang="ar-IQ" b="1" dirty="0"/>
              <a:t>    والخدمة حالياً تعيش حالة تحول من مفهومها التقليدي (كونها نشاطاً ..)، إلى مفهوم الخدمة الذي يخلق قيمة مضافة بمشاركة المستفيدين في تصميمها وتقديمها. وإلى جانب ما ذكر من مفاهيم، عدّت الخدمة "أنظمة إنتاجية تحول المدخلات إلى مخرجات غير ملموسة تشبع حاجات المستفيدين" </a:t>
            </a:r>
            <a:r>
              <a:rPr lang="ar-IQ" b="1" dirty="0" smtClean="0"/>
              <a:t>ومنها </a:t>
            </a:r>
            <a:r>
              <a:rPr lang="ar-IQ" b="1" dirty="0"/>
              <a:t>نظم الخدمة ذات الاتصال العالي بالمستفيد كـ (خدمات الرعاية الصحية، والخدمات التعليمية) ،كما فسَّر </a:t>
            </a:r>
          </a:p>
        </p:txBody>
      </p:sp>
    </p:spTree>
    <p:extLst>
      <p:ext uri="{BB962C8B-B14F-4D97-AF65-F5344CB8AC3E}">
        <p14:creationId xmlns:p14="http://schemas.microsoft.com/office/powerpoint/2010/main" val="273028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889844"/>
            <a:ext cx="6624736" cy="3693319"/>
          </a:xfrm>
          <a:prstGeom prst="rect">
            <a:avLst/>
          </a:prstGeom>
        </p:spPr>
        <p:txBody>
          <a:bodyPr wrap="square">
            <a:spAutoFit/>
          </a:bodyPr>
          <a:lstStyle/>
          <a:p>
            <a:r>
              <a:rPr lang="ar-IQ" b="1" dirty="0"/>
              <a:t>1996 : 52) الخدمة العامة (</a:t>
            </a:r>
            <a:r>
              <a:rPr lang="en-US" b="1" dirty="0"/>
              <a:t>Public Service) </a:t>
            </a:r>
            <a:r>
              <a:rPr lang="ar-IQ" b="1" dirty="0"/>
              <a:t>بانها نظام يشتمل على:</a:t>
            </a:r>
          </a:p>
          <a:p>
            <a:r>
              <a:rPr lang="ar-IQ" b="1" dirty="0"/>
              <a:t>(أولاً) نظام عمليات إنتاج الخدمة (</a:t>
            </a:r>
            <a:r>
              <a:rPr lang="en-US" b="1" dirty="0"/>
              <a:t>Service Operations System): </a:t>
            </a:r>
            <a:r>
              <a:rPr lang="ar-IQ" b="1" dirty="0"/>
              <a:t>تعالج فيه المدخلات لإنتاج الخدمة (العمليات الفنية الأساسية لتقديم الخدمة العامة).</a:t>
            </a:r>
          </a:p>
          <a:p>
            <a:r>
              <a:rPr lang="ar-IQ" b="1" dirty="0"/>
              <a:t> (ثانياً) نظام تسليم الخدمة (</a:t>
            </a:r>
            <a:r>
              <a:rPr lang="en-US" b="1" dirty="0"/>
              <a:t>Service Delivery System): </a:t>
            </a:r>
            <a:r>
              <a:rPr lang="ar-IQ" b="1" dirty="0"/>
              <a:t>يتم فيه التجميع النهائي لعناصر الخدمة وتسليمها للمستفيد.</a:t>
            </a:r>
          </a:p>
          <a:p>
            <a:r>
              <a:rPr lang="ar-IQ" b="1" dirty="0"/>
              <a:t>وهذا يجعل النظام الأول غير مرئي للمستفيد، وأي خلل فيه لن يكون منظوراً، بل سيظهر بضعف نظام التعليم (مثلاً) الذي يحكم المستفيد على أداء المنظمة، لأنه الجزء المرئي له والذي يتفاعل به مع مقدم الخدمة، ويحدد له أين ستقدم الخدمة؟ ومتى ؟وكيف؟، ويشتمل أيضاً على تسهيلات الدعم المادي والأفراد، ومن ثم الحكم الفصل في تلمس أداء المنظمة المقدمة للخدمة </a:t>
            </a:r>
          </a:p>
          <a:p>
            <a:r>
              <a:rPr lang="ar-IQ" b="1" dirty="0"/>
              <a:t>وترى الباحثة أن الخدمة كنظام إنتاجي لا يعني أنها تجسم النظام كله، بل تعد الخدمة مخرجات للنظام الذي يتضمن المدخلات متمثلة بـ (المستفيد، والعاملين، والتكنولوجيا، والمعلومات،…)، والعملية الإنتاجية التي تحول </a:t>
            </a:r>
          </a:p>
        </p:txBody>
      </p:sp>
    </p:spTree>
    <p:extLst>
      <p:ext uri="{BB962C8B-B14F-4D97-AF65-F5344CB8AC3E}">
        <p14:creationId xmlns:p14="http://schemas.microsoft.com/office/powerpoint/2010/main" val="1389985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87624" y="335846"/>
            <a:ext cx="6624736" cy="4524315"/>
          </a:xfrm>
          <a:prstGeom prst="rect">
            <a:avLst/>
          </a:prstGeom>
        </p:spPr>
        <p:txBody>
          <a:bodyPr wrap="square">
            <a:spAutoFit/>
          </a:bodyPr>
          <a:lstStyle/>
          <a:p>
            <a:r>
              <a:rPr lang="ar-IQ" b="1" dirty="0"/>
              <a:t>خصائص الخدمة </a:t>
            </a:r>
          </a:p>
          <a:p>
            <a:r>
              <a:rPr lang="ar-IQ" b="1" dirty="0"/>
              <a:t>   قدم الكتاب والباحثون تصنيفات عدة لخصائص الخدمة ،وهناك شبه اتفاق تام في خاصية (اللا ملموسية، والتلاشي (عدم خزن الخدمة) وإن تمتعت بإمكانية خزن المدخلات المعتمدة في إنتاجها وتقديمها، وتزامن إنتاجها واستهلاكها، والتباين (عدم التجانس) في المخرجات للخدمة نفسها، وذلك لصعوبة تحديد مستوى معياري لها، ولتباين حاجات أو رغبات المستفيدين، وأخيراً خاصية التفاعل المباشر بين المستفيد ومقدمي الخدمة)، من دون أن يقلل هذا الاتفاق من أهمية الخصائص الأخرى. </a:t>
            </a:r>
          </a:p>
          <a:p>
            <a:r>
              <a:rPr lang="ar-IQ" b="1" dirty="0"/>
              <a:t> </a:t>
            </a:r>
            <a:r>
              <a:rPr lang="ar-IQ" b="1" dirty="0" smtClean="0"/>
              <a:t> </a:t>
            </a:r>
            <a:r>
              <a:rPr lang="ar-IQ" b="1" dirty="0"/>
              <a:t>ان تداخل الخدمة كمنتج مع عمليات إنتاجها، جعل كثير من الكتاب يمزجون بين خصائصها كمنتج مثل (اللا ملموسية، والتلاشي…)، وخصائص تلك العمليات كـ (التفاعل العالي بين المستفيد ومقدمي الخدمة، وكثافة قوة العمل المعتمدة في تقديمها، وصعوبة قياس جودتها) </a:t>
            </a:r>
          </a:p>
          <a:p>
            <a:r>
              <a:rPr lang="ar-IQ" b="1" dirty="0"/>
              <a:t>     وتكون بعض خصائص الخدمة ظاهرة كـ (التميز في الخدمة المصرفية عن خدمات المصارف المنافسة)، وبعضها ضمنياً يدركها المستفيد حين يقارن الخدمة بكلفتها ومستوى إشباعها لحاجاته.</a:t>
            </a:r>
          </a:p>
          <a:p>
            <a:r>
              <a:rPr lang="ar-IQ" b="1" dirty="0"/>
              <a:t>بالرغم من التباين في طرائق إنتاج الخدمة وطرائق إنتاج السلعة، وتمتع كل منهما بخصائص </a:t>
            </a:r>
          </a:p>
        </p:txBody>
      </p:sp>
    </p:spTree>
    <p:extLst>
      <p:ext uri="{BB962C8B-B14F-4D97-AF65-F5344CB8AC3E}">
        <p14:creationId xmlns:p14="http://schemas.microsoft.com/office/powerpoint/2010/main" val="1364795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889844"/>
            <a:ext cx="6624736" cy="3416320"/>
          </a:xfrm>
          <a:prstGeom prst="rect">
            <a:avLst/>
          </a:prstGeom>
        </p:spPr>
        <p:txBody>
          <a:bodyPr wrap="square">
            <a:spAutoFit/>
          </a:bodyPr>
          <a:lstStyle/>
          <a:p>
            <a:r>
              <a:rPr lang="ar-IQ" b="1" dirty="0"/>
              <a:t>(أولاً) إن وظيفة العمليات في كل منها عبارة عن "تحويل المدخلات إلى مخرجات"، وأنشطتهما متشابهة في هذه الوظيفة، فلكل منهما معايير جودة محددة، وكلاهما يصمم وينتج جدولاً بالتسهيلات التي توظف العاملين لإنتاج السلعة أو تقديم الخدمة.</a:t>
            </a:r>
          </a:p>
          <a:p>
            <a:r>
              <a:rPr lang="ar-IQ" b="1" dirty="0"/>
              <a:t>(ثانياً) إن كلاً منهما لابد أن يصمم ويدار بكفاءة كي يستجيب بسرعة للمستفيد. </a:t>
            </a:r>
          </a:p>
          <a:p>
            <a:r>
              <a:rPr lang="ar-IQ" b="1" dirty="0"/>
              <a:t>(ثالثاً) كلاهما يعتمد في عملياته على التكنولوجيا اليدوية أو الحاسباتية، ويتعامل مع مجهزين ومستفيدين (داخليين وخارجيين)، ولكل منهما جدولة لمعيقات عمله، ويعتمدان خيارات في الطاقة والموقع والتسهيلات.</a:t>
            </a:r>
          </a:p>
          <a:p>
            <a:r>
              <a:rPr lang="ar-IQ" b="1" dirty="0"/>
              <a:t>(رابعاً) تعتمد العديد من أعمال الخدمة على العمل المتكرر مثلما في السلع، وقد أصبحت الخدمة عنصراً فاعلاً في إستراتيجية التصنيع، وغالباً ما توافر مع الإنتاج سلعة وخدمة في آنٍ واحد كـ (الخدمة والطعام في المطعم مثلاً).</a:t>
            </a:r>
          </a:p>
          <a:p>
            <a:r>
              <a:rPr lang="ar-IQ" b="1" dirty="0"/>
              <a:t>(خامساً) بالرغم من أن الخدمة لا تخزن، الا انها تلتقي مع السلعة في خزن المواد التي تدخل في إنتاجها كـ (المستشفى الذي يحتفظ بمقدار كافٍ من العلاج في المذاخر).</a:t>
            </a:r>
          </a:p>
        </p:txBody>
      </p:sp>
    </p:spTree>
    <p:extLst>
      <p:ext uri="{BB962C8B-B14F-4D97-AF65-F5344CB8AC3E}">
        <p14:creationId xmlns:p14="http://schemas.microsoft.com/office/powerpoint/2010/main" val="70813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139854"/>
            <a:ext cx="7344816" cy="3970318"/>
          </a:xfrm>
          <a:prstGeom prst="rect">
            <a:avLst/>
          </a:prstGeom>
        </p:spPr>
        <p:txBody>
          <a:bodyPr wrap="square">
            <a:spAutoFit/>
          </a:bodyPr>
          <a:lstStyle/>
          <a:p>
            <a:r>
              <a:rPr lang="ar-IQ" b="1" dirty="0"/>
              <a:t>- أنماط الخدمة</a:t>
            </a:r>
          </a:p>
          <a:p>
            <a:r>
              <a:rPr lang="ar-IQ" b="1" dirty="0"/>
              <a:t>      افرز التحري في المصادر المتخصصة عن تعدد وتنوع اتجاهات التصنيف الخاصة بأنماط (أشكال) الخدمة، فقد صنفها(</a:t>
            </a:r>
            <a:r>
              <a:rPr lang="en-US" b="1" dirty="0"/>
              <a:t>Aquilano et al, 1995: 97)  </a:t>
            </a:r>
            <a:r>
              <a:rPr lang="ar-IQ" b="1" dirty="0"/>
              <a:t>على خدمات صرفة (</a:t>
            </a:r>
            <a:r>
              <a:rPr lang="en-US" b="1" dirty="0"/>
              <a:t>Pure) </a:t>
            </a:r>
            <a:r>
              <a:rPr lang="ar-IQ" b="1" dirty="0"/>
              <a:t>يكون فيها المستفيد جزءاً من نظام الخدمة، وفي تفاعل مستمر معه كـ (خدمات المصارف، والمستشفيات، وصالونات الحلاقة…)، وخدمات تنجز من دون تدخل المستفيد كـ (خدمات البريد) وبما يجعلها شبه تصنيعية، وخدمات مختلطة يبرز فيها دور المستفيد للإيضاح أو الترخيص بأدائها كـ (خدمات التصليح الذاتي)، وميز (</a:t>
            </a:r>
            <a:r>
              <a:rPr lang="en-US" b="1" dirty="0"/>
              <a:t>Adam &amp; Ebert,1996:144) </a:t>
            </a:r>
            <a:r>
              <a:rPr lang="ar-IQ" b="1" dirty="0"/>
              <a:t>بين الخدمات ذات الكثافة في قوة العمل كـ (التمريض، والتعليم) التي تبرز فيها قضايا جدولة العاملين وتدريبهم، والخدمات ذات الكثافة في رأس المال كـ (أجهزة العد الأوتوماتيكي في المصارف) التي تهيمن عليها التطورات التكنولوجية والاستثمارية، وركز (</a:t>
            </a:r>
            <a:r>
              <a:rPr lang="en-US" b="1" dirty="0"/>
              <a:t>Martinich,1997 :357) </a:t>
            </a:r>
            <a:r>
              <a:rPr lang="ar-IQ" b="1" dirty="0"/>
              <a:t>على نمطي الخدمة "المعتمدة على التسهيلات" (</a:t>
            </a:r>
            <a:r>
              <a:rPr lang="en-US" b="1" dirty="0"/>
              <a:t>Service-Based-Facilities)، </a:t>
            </a:r>
            <a:r>
              <a:rPr lang="ar-IQ" b="1" dirty="0"/>
              <a:t>و"المعتمدة على المجال" (</a:t>
            </a:r>
            <a:r>
              <a:rPr lang="en-US" b="1" dirty="0"/>
              <a:t>Service-Based-Field)، </a:t>
            </a:r>
            <a:r>
              <a:rPr lang="ar-IQ" b="1" dirty="0"/>
              <a:t>وعدّ الثانية اكثر مرونة من الأولى التي تقدم خدمات قياسية، وتركز بشكلٍ أكبر على الأتمتة والتخصص في قوة العمل، وذهب (</a:t>
            </a:r>
            <a:r>
              <a:rPr lang="en-US" b="1" dirty="0"/>
              <a:t>Russell &amp; Taylor, 2000:43) </a:t>
            </a:r>
            <a:r>
              <a:rPr lang="ar-IQ" b="1" dirty="0"/>
              <a:t>إلى تصنيفها على صنفين هما: </a:t>
            </a:r>
          </a:p>
        </p:txBody>
      </p:sp>
    </p:spTree>
    <p:extLst>
      <p:ext uri="{BB962C8B-B14F-4D97-AF65-F5344CB8AC3E}">
        <p14:creationId xmlns:p14="http://schemas.microsoft.com/office/powerpoint/2010/main" val="2950831457"/>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924</Words>
  <Application>Microsoft Office PowerPoint</Application>
  <PresentationFormat>عرض على الشاشة (3:4)‏</PresentationFormat>
  <Paragraphs>21</Paragraphs>
  <Slides>6</Slides>
  <Notes>1</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zero one</dc:creator>
  <cp:lastModifiedBy>Windows User</cp:lastModifiedBy>
  <cp:revision>7</cp:revision>
  <dcterms:created xsi:type="dcterms:W3CDTF">2019-12-21T09:25:40Z</dcterms:created>
  <dcterms:modified xsi:type="dcterms:W3CDTF">2019-12-23T07:05:03Z</dcterms:modified>
</cp:coreProperties>
</file>